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2" r:id="rId3"/>
    <p:sldId id="299" r:id="rId4"/>
    <p:sldId id="295" r:id="rId5"/>
    <p:sldId id="271" r:id="rId6"/>
    <p:sldId id="289" r:id="rId7"/>
    <p:sldId id="296" r:id="rId8"/>
    <p:sldId id="290" r:id="rId9"/>
    <p:sldId id="300" r:id="rId10"/>
    <p:sldId id="263" r:id="rId11"/>
    <p:sldId id="298" r:id="rId12"/>
    <p:sldId id="284" r:id="rId13"/>
    <p:sldId id="292" r:id="rId14"/>
    <p:sldId id="281" r:id="rId15"/>
    <p:sldId id="285" r:id="rId16"/>
    <p:sldId id="294" r:id="rId17"/>
    <p:sldId id="297" r:id="rId18"/>
    <p:sldId id="288" r:id="rId19"/>
    <p:sldId id="283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>
      <p:cViewPr varScale="1">
        <p:scale>
          <a:sx n="79" d="100"/>
          <a:sy n="79" d="100"/>
        </p:scale>
        <p:origin x="826" y="77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CD7608-7735-446C-A8B2-241D44DA41A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5A1CB-11F4-4201-A767-22EFE2EA22D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C637A58-D47B-489D-816D-7951DB9A431E}" type="parTrans" cxnId="{E6FC2C98-E93A-476F-9612-940ABC52D4A3}">
      <dgm:prSet/>
      <dgm:spPr/>
      <dgm:t>
        <a:bodyPr/>
        <a:lstStyle/>
        <a:p>
          <a:endParaRPr lang="en-US"/>
        </a:p>
      </dgm:t>
    </dgm:pt>
    <dgm:pt modelId="{DF485DEE-56DE-4987-8789-4698B5A17500}" type="sibTrans" cxnId="{E6FC2C98-E93A-476F-9612-940ABC52D4A3}">
      <dgm:prSet/>
      <dgm:spPr/>
      <dgm:t>
        <a:bodyPr/>
        <a:lstStyle/>
        <a:p>
          <a:endParaRPr lang="en-US"/>
        </a:p>
      </dgm:t>
    </dgm:pt>
    <dgm:pt modelId="{6176E04B-CBC8-445B-BB6E-B88635889B18}">
      <dgm:prSet phldrT="[Text]"/>
      <dgm:spPr/>
      <dgm:t>
        <a:bodyPr/>
        <a:lstStyle/>
        <a:p>
          <a:r>
            <a:rPr lang="en-US" dirty="0"/>
            <a:t>Materials</a:t>
          </a:r>
        </a:p>
      </dgm:t>
    </dgm:pt>
    <dgm:pt modelId="{3CF197B3-ACB6-4D1D-84FB-EDB65A45B09E}" type="parTrans" cxnId="{5F34151F-EEC3-4800-AAB5-855FBEAFD4EE}">
      <dgm:prSet/>
      <dgm:spPr/>
      <dgm:t>
        <a:bodyPr/>
        <a:lstStyle/>
        <a:p>
          <a:endParaRPr lang="en-US"/>
        </a:p>
      </dgm:t>
    </dgm:pt>
    <dgm:pt modelId="{D9CC18A6-D8A5-4602-95F8-3F0F240F8BC0}" type="sibTrans" cxnId="{5F34151F-EEC3-4800-AAB5-855FBEAFD4EE}">
      <dgm:prSet/>
      <dgm:spPr/>
      <dgm:t>
        <a:bodyPr/>
        <a:lstStyle/>
        <a:p>
          <a:endParaRPr lang="en-US"/>
        </a:p>
      </dgm:t>
    </dgm:pt>
    <dgm:pt modelId="{2235E1BE-ADD6-4BBD-BDFB-93A826F2FF67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CD753502-8761-4A11-98E9-D9D1534F57D4}" type="parTrans" cxnId="{1DB0D910-E51C-4322-80FF-9D9F3D7EC3B4}">
      <dgm:prSet/>
      <dgm:spPr/>
      <dgm:t>
        <a:bodyPr/>
        <a:lstStyle/>
        <a:p>
          <a:endParaRPr lang="en-US"/>
        </a:p>
      </dgm:t>
    </dgm:pt>
    <dgm:pt modelId="{54E075E7-E3A3-484A-8B08-E69B6C2BBEC2}" type="sibTrans" cxnId="{1DB0D910-E51C-4322-80FF-9D9F3D7EC3B4}">
      <dgm:prSet/>
      <dgm:spPr/>
      <dgm:t>
        <a:bodyPr/>
        <a:lstStyle/>
        <a:p>
          <a:endParaRPr lang="en-US"/>
        </a:p>
      </dgm:t>
    </dgm:pt>
    <dgm:pt modelId="{5DCCA989-D3B3-42F9-B65F-DDC79FC57513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372C4688-37C7-4FFD-81D2-6BC23819203F}" type="parTrans" cxnId="{6DB3712D-0718-4CCC-805A-62C38EBA8488}">
      <dgm:prSet/>
      <dgm:spPr/>
      <dgm:t>
        <a:bodyPr/>
        <a:lstStyle/>
        <a:p>
          <a:endParaRPr lang="en-US"/>
        </a:p>
      </dgm:t>
    </dgm:pt>
    <dgm:pt modelId="{D7641F02-06D0-4357-9C05-50A5B2567C77}" type="sibTrans" cxnId="{6DB3712D-0718-4CCC-805A-62C38EBA8488}">
      <dgm:prSet/>
      <dgm:spPr/>
      <dgm:t>
        <a:bodyPr/>
        <a:lstStyle/>
        <a:p>
          <a:endParaRPr lang="en-US"/>
        </a:p>
      </dgm:t>
    </dgm:pt>
    <dgm:pt modelId="{357C40C9-C02D-4DE4-91DB-6F5FA7755F2C}">
      <dgm:prSet phldrT="[Text]"/>
      <dgm:spPr/>
      <dgm:t>
        <a:bodyPr/>
        <a:lstStyle/>
        <a:p>
          <a:r>
            <a:rPr lang="en-US" dirty="0"/>
            <a:t>Discussion</a:t>
          </a:r>
        </a:p>
      </dgm:t>
    </dgm:pt>
    <dgm:pt modelId="{AA0F45F5-A1E3-4B3E-8F6F-06601A3647F3}" type="parTrans" cxnId="{D2A42E1C-83CB-4D1F-9B48-18B633136FA1}">
      <dgm:prSet/>
      <dgm:spPr/>
      <dgm:t>
        <a:bodyPr/>
        <a:lstStyle/>
        <a:p>
          <a:endParaRPr lang="en-US"/>
        </a:p>
      </dgm:t>
    </dgm:pt>
    <dgm:pt modelId="{FE516E78-76CB-4092-A688-DBB47E5585D1}" type="sibTrans" cxnId="{D2A42E1C-83CB-4D1F-9B48-18B633136FA1}">
      <dgm:prSet/>
      <dgm:spPr/>
      <dgm:t>
        <a:bodyPr/>
        <a:lstStyle/>
        <a:p>
          <a:endParaRPr lang="en-US"/>
        </a:p>
      </dgm:t>
    </dgm:pt>
    <dgm:pt modelId="{A6861656-3E41-43D0-BE90-71281614BC00}" type="pres">
      <dgm:prSet presAssocID="{27CD7608-7735-446C-A8B2-241D44DA41A2}" presName="Name0" presStyleCnt="0">
        <dgm:presLayoutVars>
          <dgm:chMax val="7"/>
          <dgm:chPref val="7"/>
          <dgm:dir/>
        </dgm:presLayoutVars>
      </dgm:prSet>
      <dgm:spPr/>
    </dgm:pt>
    <dgm:pt modelId="{AC61E787-8364-4F86-B73F-5361D513F87B}" type="pres">
      <dgm:prSet presAssocID="{27CD7608-7735-446C-A8B2-241D44DA41A2}" presName="Name1" presStyleCnt="0"/>
      <dgm:spPr/>
    </dgm:pt>
    <dgm:pt modelId="{06F5E003-F96C-4B33-BF67-734539D3ACF8}" type="pres">
      <dgm:prSet presAssocID="{27CD7608-7735-446C-A8B2-241D44DA41A2}" presName="cycle" presStyleCnt="0"/>
      <dgm:spPr/>
    </dgm:pt>
    <dgm:pt modelId="{316C4033-8924-47D6-992C-D1AFD5882346}" type="pres">
      <dgm:prSet presAssocID="{27CD7608-7735-446C-A8B2-241D44DA41A2}" presName="srcNode" presStyleLbl="node1" presStyleIdx="0" presStyleCnt="5"/>
      <dgm:spPr/>
    </dgm:pt>
    <dgm:pt modelId="{DA6205BF-5F7A-4E2A-8494-7694ED330EFD}" type="pres">
      <dgm:prSet presAssocID="{27CD7608-7735-446C-A8B2-241D44DA41A2}" presName="conn" presStyleLbl="parChTrans1D2" presStyleIdx="0" presStyleCnt="1"/>
      <dgm:spPr/>
    </dgm:pt>
    <dgm:pt modelId="{55E2155A-E36B-4D95-ADA3-98C78A6364FC}" type="pres">
      <dgm:prSet presAssocID="{27CD7608-7735-446C-A8B2-241D44DA41A2}" presName="extraNode" presStyleLbl="node1" presStyleIdx="0" presStyleCnt="5"/>
      <dgm:spPr/>
    </dgm:pt>
    <dgm:pt modelId="{3C6FEA0C-99B8-41C6-B023-B93DC52AA3BC}" type="pres">
      <dgm:prSet presAssocID="{27CD7608-7735-446C-A8B2-241D44DA41A2}" presName="dstNode" presStyleLbl="node1" presStyleIdx="0" presStyleCnt="5"/>
      <dgm:spPr/>
    </dgm:pt>
    <dgm:pt modelId="{F1596E03-266A-4B78-9FF4-1C18A3D8C04C}" type="pres">
      <dgm:prSet presAssocID="{A0A5A1CB-11F4-4201-A767-22EFE2EA22D2}" presName="text_1" presStyleLbl="node1" presStyleIdx="0" presStyleCnt="5">
        <dgm:presLayoutVars>
          <dgm:bulletEnabled val="1"/>
        </dgm:presLayoutVars>
      </dgm:prSet>
      <dgm:spPr/>
    </dgm:pt>
    <dgm:pt modelId="{26C53D7A-A36F-46C6-910C-7D156AFAAACA}" type="pres">
      <dgm:prSet presAssocID="{A0A5A1CB-11F4-4201-A767-22EFE2EA22D2}" presName="accent_1" presStyleCnt="0"/>
      <dgm:spPr/>
    </dgm:pt>
    <dgm:pt modelId="{A127FF31-7481-4F7C-8D9C-C8C108E5B789}" type="pres">
      <dgm:prSet presAssocID="{A0A5A1CB-11F4-4201-A767-22EFE2EA22D2}" presName="accentRepeatNode" presStyleLbl="solidFgAcc1" presStyleIdx="0" presStyleCnt="5"/>
      <dgm:spPr/>
    </dgm:pt>
    <dgm:pt modelId="{025E6EF9-A194-4D83-AF11-0C8162304194}" type="pres">
      <dgm:prSet presAssocID="{6176E04B-CBC8-445B-BB6E-B88635889B18}" presName="text_2" presStyleLbl="node1" presStyleIdx="1" presStyleCnt="5">
        <dgm:presLayoutVars>
          <dgm:bulletEnabled val="1"/>
        </dgm:presLayoutVars>
      </dgm:prSet>
      <dgm:spPr/>
    </dgm:pt>
    <dgm:pt modelId="{F85F16EE-4E2B-4BBB-BE47-A2D65FC5BDFF}" type="pres">
      <dgm:prSet presAssocID="{6176E04B-CBC8-445B-BB6E-B88635889B18}" presName="accent_2" presStyleCnt="0"/>
      <dgm:spPr/>
    </dgm:pt>
    <dgm:pt modelId="{4998920A-00FF-46CC-A6DC-48EACB0C8527}" type="pres">
      <dgm:prSet presAssocID="{6176E04B-CBC8-445B-BB6E-B88635889B18}" presName="accentRepeatNode" presStyleLbl="solidFgAcc1" presStyleIdx="1" presStyleCnt="5"/>
      <dgm:spPr/>
    </dgm:pt>
    <dgm:pt modelId="{3FDCD56C-9DAE-4F3C-A491-42C5D47DC5CD}" type="pres">
      <dgm:prSet presAssocID="{2235E1BE-ADD6-4BBD-BDFB-93A826F2FF67}" presName="text_3" presStyleLbl="node1" presStyleIdx="2" presStyleCnt="5">
        <dgm:presLayoutVars>
          <dgm:bulletEnabled val="1"/>
        </dgm:presLayoutVars>
      </dgm:prSet>
      <dgm:spPr/>
    </dgm:pt>
    <dgm:pt modelId="{6E5A7E46-5B5D-4727-89AB-2FB83A16962C}" type="pres">
      <dgm:prSet presAssocID="{2235E1BE-ADD6-4BBD-BDFB-93A826F2FF67}" presName="accent_3" presStyleCnt="0"/>
      <dgm:spPr/>
    </dgm:pt>
    <dgm:pt modelId="{F769BB5E-E0BA-449A-9687-508CB33F4796}" type="pres">
      <dgm:prSet presAssocID="{2235E1BE-ADD6-4BBD-BDFB-93A826F2FF67}" presName="accentRepeatNode" presStyleLbl="solidFgAcc1" presStyleIdx="2" presStyleCnt="5"/>
      <dgm:spPr/>
    </dgm:pt>
    <dgm:pt modelId="{F426BDAE-C304-4E3F-8ACB-918E65DD318B}" type="pres">
      <dgm:prSet presAssocID="{5DCCA989-D3B3-42F9-B65F-DDC79FC57513}" presName="text_4" presStyleLbl="node1" presStyleIdx="3" presStyleCnt="5">
        <dgm:presLayoutVars>
          <dgm:bulletEnabled val="1"/>
        </dgm:presLayoutVars>
      </dgm:prSet>
      <dgm:spPr/>
    </dgm:pt>
    <dgm:pt modelId="{FE131135-F109-4151-9F7C-E686C29E01C9}" type="pres">
      <dgm:prSet presAssocID="{5DCCA989-D3B3-42F9-B65F-DDC79FC57513}" presName="accent_4" presStyleCnt="0"/>
      <dgm:spPr/>
    </dgm:pt>
    <dgm:pt modelId="{8C15E891-79C4-462B-A20B-ECC6C9730911}" type="pres">
      <dgm:prSet presAssocID="{5DCCA989-D3B3-42F9-B65F-DDC79FC57513}" presName="accentRepeatNode" presStyleLbl="solidFgAcc1" presStyleIdx="3" presStyleCnt="5"/>
      <dgm:spPr/>
    </dgm:pt>
    <dgm:pt modelId="{46448522-D3A0-4A7A-B456-1169730347C1}" type="pres">
      <dgm:prSet presAssocID="{357C40C9-C02D-4DE4-91DB-6F5FA7755F2C}" presName="text_5" presStyleLbl="node1" presStyleIdx="4" presStyleCnt="5">
        <dgm:presLayoutVars>
          <dgm:bulletEnabled val="1"/>
        </dgm:presLayoutVars>
      </dgm:prSet>
      <dgm:spPr/>
    </dgm:pt>
    <dgm:pt modelId="{0FBA297B-968D-4D07-B025-26B225B9AAA4}" type="pres">
      <dgm:prSet presAssocID="{357C40C9-C02D-4DE4-91DB-6F5FA7755F2C}" presName="accent_5" presStyleCnt="0"/>
      <dgm:spPr/>
    </dgm:pt>
    <dgm:pt modelId="{CD9D058C-CF99-4456-9CE1-5AD4FFA77156}" type="pres">
      <dgm:prSet presAssocID="{357C40C9-C02D-4DE4-91DB-6F5FA7755F2C}" presName="accentRepeatNode" presStyleLbl="solidFgAcc1" presStyleIdx="4" presStyleCnt="5"/>
      <dgm:spPr/>
    </dgm:pt>
  </dgm:ptLst>
  <dgm:cxnLst>
    <dgm:cxn modelId="{1B99A500-58E6-4280-9E91-F8620254E4B9}" type="presOf" srcId="{2235E1BE-ADD6-4BBD-BDFB-93A826F2FF67}" destId="{3FDCD56C-9DAE-4F3C-A491-42C5D47DC5CD}" srcOrd="0" destOrd="0" presId="urn:microsoft.com/office/officeart/2008/layout/VerticalCurvedList"/>
    <dgm:cxn modelId="{1DB0D910-E51C-4322-80FF-9D9F3D7EC3B4}" srcId="{27CD7608-7735-446C-A8B2-241D44DA41A2}" destId="{2235E1BE-ADD6-4BBD-BDFB-93A826F2FF67}" srcOrd="2" destOrd="0" parTransId="{CD753502-8761-4A11-98E9-D9D1534F57D4}" sibTransId="{54E075E7-E3A3-484A-8B08-E69B6C2BBEC2}"/>
    <dgm:cxn modelId="{D2A42E1C-83CB-4D1F-9B48-18B633136FA1}" srcId="{27CD7608-7735-446C-A8B2-241D44DA41A2}" destId="{357C40C9-C02D-4DE4-91DB-6F5FA7755F2C}" srcOrd="4" destOrd="0" parTransId="{AA0F45F5-A1E3-4B3E-8F6F-06601A3647F3}" sibTransId="{FE516E78-76CB-4092-A688-DBB47E5585D1}"/>
    <dgm:cxn modelId="{5F34151F-EEC3-4800-AAB5-855FBEAFD4EE}" srcId="{27CD7608-7735-446C-A8B2-241D44DA41A2}" destId="{6176E04B-CBC8-445B-BB6E-B88635889B18}" srcOrd="1" destOrd="0" parTransId="{3CF197B3-ACB6-4D1D-84FB-EDB65A45B09E}" sibTransId="{D9CC18A6-D8A5-4602-95F8-3F0F240F8BC0}"/>
    <dgm:cxn modelId="{AC75392A-277D-4461-9319-65C72C9CAD1D}" type="presOf" srcId="{A0A5A1CB-11F4-4201-A767-22EFE2EA22D2}" destId="{F1596E03-266A-4B78-9FF4-1C18A3D8C04C}" srcOrd="0" destOrd="0" presId="urn:microsoft.com/office/officeart/2008/layout/VerticalCurvedList"/>
    <dgm:cxn modelId="{6DB3712D-0718-4CCC-805A-62C38EBA8488}" srcId="{27CD7608-7735-446C-A8B2-241D44DA41A2}" destId="{5DCCA989-D3B3-42F9-B65F-DDC79FC57513}" srcOrd="3" destOrd="0" parTransId="{372C4688-37C7-4FFD-81D2-6BC23819203F}" sibTransId="{D7641F02-06D0-4357-9C05-50A5B2567C77}"/>
    <dgm:cxn modelId="{E6FC2C98-E93A-476F-9612-940ABC52D4A3}" srcId="{27CD7608-7735-446C-A8B2-241D44DA41A2}" destId="{A0A5A1CB-11F4-4201-A767-22EFE2EA22D2}" srcOrd="0" destOrd="0" parTransId="{7C637A58-D47B-489D-816D-7951DB9A431E}" sibTransId="{DF485DEE-56DE-4987-8789-4698B5A17500}"/>
    <dgm:cxn modelId="{9C1FAAC0-867F-4BA0-BB76-F24F88294AD7}" type="presOf" srcId="{357C40C9-C02D-4DE4-91DB-6F5FA7755F2C}" destId="{46448522-D3A0-4A7A-B456-1169730347C1}" srcOrd="0" destOrd="0" presId="urn:microsoft.com/office/officeart/2008/layout/VerticalCurvedList"/>
    <dgm:cxn modelId="{296878C4-9A6D-4FCE-B736-110BB7558DAF}" type="presOf" srcId="{5DCCA989-D3B3-42F9-B65F-DDC79FC57513}" destId="{F426BDAE-C304-4E3F-8ACB-918E65DD318B}" srcOrd="0" destOrd="0" presId="urn:microsoft.com/office/officeart/2008/layout/VerticalCurvedList"/>
    <dgm:cxn modelId="{598A5CDE-334E-4876-9EBF-B8CF09068E93}" type="presOf" srcId="{6176E04B-CBC8-445B-BB6E-B88635889B18}" destId="{025E6EF9-A194-4D83-AF11-0C8162304194}" srcOrd="0" destOrd="0" presId="urn:microsoft.com/office/officeart/2008/layout/VerticalCurvedList"/>
    <dgm:cxn modelId="{E66833EA-2F33-4AE8-B9AB-BA2943E0E46E}" type="presOf" srcId="{27CD7608-7735-446C-A8B2-241D44DA41A2}" destId="{A6861656-3E41-43D0-BE90-71281614BC00}" srcOrd="0" destOrd="0" presId="urn:microsoft.com/office/officeart/2008/layout/VerticalCurvedList"/>
    <dgm:cxn modelId="{E03250FB-B107-4F35-905C-2E071A53552B}" type="presOf" srcId="{DF485DEE-56DE-4987-8789-4698B5A17500}" destId="{DA6205BF-5F7A-4E2A-8494-7694ED330EFD}" srcOrd="0" destOrd="0" presId="urn:microsoft.com/office/officeart/2008/layout/VerticalCurvedList"/>
    <dgm:cxn modelId="{0601BF03-65D3-4088-BAA2-7FB6484C4798}" type="presParOf" srcId="{A6861656-3E41-43D0-BE90-71281614BC00}" destId="{AC61E787-8364-4F86-B73F-5361D513F87B}" srcOrd="0" destOrd="0" presId="urn:microsoft.com/office/officeart/2008/layout/VerticalCurvedList"/>
    <dgm:cxn modelId="{8EF6E897-D047-4065-80F6-A91D1228376F}" type="presParOf" srcId="{AC61E787-8364-4F86-B73F-5361D513F87B}" destId="{06F5E003-F96C-4B33-BF67-734539D3ACF8}" srcOrd="0" destOrd="0" presId="urn:microsoft.com/office/officeart/2008/layout/VerticalCurvedList"/>
    <dgm:cxn modelId="{78CDC2D8-0635-4D13-8017-C984D8D749A3}" type="presParOf" srcId="{06F5E003-F96C-4B33-BF67-734539D3ACF8}" destId="{316C4033-8924-47D6-992C-D1AFD5882346}" srcOrd="0" destOrd="0" presId="urn:microsoft.com/office/officeart/2008/layout/VerticalCurvedList"/>
    <dgm:cxn modelId="{E11A9F35-D267-4D37-AFCF-8D39168CCE26}" type="presParOf" srcId="{06F5E003-F96C-4B33-BF67-734539D3ACF8}" destId="{DA6205BF-5F7A-4E2A-8494-7694ED330EFD}" srcOrd="1" destOrd="0" presId="urn:microsoft.com/office/officeart/2008/layout/VerticalCurvedList"/>
    <dgm:cxn modelId="{E7CD3DA8-030D-48ED-8AA6-056378F09828}" type="presParOf" srcId="{06F5E003-F96C-4B33-BF67-734539D3ACF8}" destId="{55E2155A-E36B-4D95-ADA3-98C78A6364FC}" srcOrd="2" destOrd="0" presId="urn:microsoft.com/office/officeart/2008/layout/VerticalCurvedList"/>
    <dgm:cxn modelId="{75872387-1A54-41C3-8C1F-19A7978E07A6}" type="presParOf" srcId="{06F5E003-F96C-4B33-BF67-734539D3ACF8}" destId="{3C6FEA0C-99B8-41C6-B023-B93DC52AA3BC}" srcOrd="3" destOrd="0" presId="urn:microsoft.com/office/officeart/2008/layout/VerticalCurvedList"/>
    <dgm:cxn modelId="{2F9DC35A-0551-4E87-9C98-00E403607AD7}" type="presParOf" srcId="{AC61E787-8364-4F86-B73F-5361D513F87B}" destId="{F1596E03-266A-4B78-9FF4-1C18A3D8C04C}" srcOrd="1" destOrd="0" presId="urn:microsoft.com/office/officeart/2008/layout/VerticalCurvedList"/>
    <dgm:cxn modelId="{CD61F823-850D-4F16-86BE-12A42D1D9B3C}" type="presParOf" srcId="{AC61E787-8364-4F86-B73F-5361D513F87B}" destId="{26C53D7A-A36F-46C6-910C-7D156AFAAACA}" srcOrd="2" destOrd="0" presId="urn:microsoft.com/office/officeart/2008/layout/VerticalCurvedList"/>
    <dgm:cxn modelId="{2EA2F255-B3F8-4D54-869F-58E5F61F50FF}" type="presParOf" srcId="{26C53D7A-A36F-46C6-910C-7D156AFAAACA}" destId="{A127FF31-7481-4F7C-8D9C-C8C108E5B789}" srcOrd="0" destOrd="0" presId="urn:microsoft.com/office/officeart/2008/layout/VerticalCurvedList"/>
    <dgm:cxn modelId="{8126BE5B-E6ED-4E5D-89BE-0732F6C904B8}" type="presParOf" srcId="{AC61E787-8364-4F86-B73F-5361D513F87B}" destId="{025E6EF9-A194-4D83-AF11-0C8162304194}" srcOrd="3" destOrd="0" presId="urn:microsoft.com/office/officeart/2008/layout/VerticalCurvedList"/>
    <dgm:cxn modelId="{073DB7D8-5566-46DB-9044-F77ACC735323}" type="presParOf" srcId="{AC61E787-8364-4F86-B73F-5361D513F87B}" destId="{F85F16EE-4E2B-4BBB-BE47-A2D65FC5BDFF}" srcOrd="4" destOrd="0" presId="urn:microsoft.com/office/officeart/2008/layout/VerticalCurvedList"/>
    <dgm:cxn modelId="{68090CD9-1D22-425E-8771-D60E03CA793D}" type="presParOf" srcId="{F85F16EE-4E2B-4BBB-BE47-A2D65FC5BDFF}" destId="{4998920A-00FF-46CC-A6DC-48EACB0C8527}" srcOrd="0" destOrd="0" presId="urn:microsoft.com/office/officeart/2008/layout/VerticalCurvedList"/>
    <dgm:cxn modelId="{9558BD57-2A1D-4554-8F29-834BE761B85C}" type="presParOf" srcId="{AC61E787-8364-4F86-B73F-5361D513F87B}" destId="{3FDCD56C-9DAE-4F3C-A491-42C5D47DC5CD}" srcOrd="5" destOrd="0" presId="urn:microsoft.com/office/officeart/2008/layout/VerticalCurvedList"/>
    <dgm:cxn modelId="{5543106F-82E8-47F5-906D-E55F5D26A5C8}" type="presParOf" srcId="{AC61E787-8364-4F86-B73F-5361D513F87B}" destId="{6E5A7E46-5B5D-4727-89AB-2FB83A16962C}" srcOrd="6" destOrd="0" presId="urn:microsoft.com/office/officeart/2008/layout/VerticalCurvedList"/>
    <dgm:cxn modelId="{0D4984D7-8997-4C0D-A7A6-B72171AF1C14}" type="presParOf" srcId="{6E5A7E46-5B5D-4727-89AB-2FB83A16962C}" destId="{F769BB5E-E0BA-449A-9687-508CB33F4796}" srcOrd="0" destOrd="0" presId="urn:microsoft.com/office/officeart/2008/layout/VerticalCurvedList"/>
    <dgm:cxn modelId="{C9BBDF11-DF80-4DFD-907C-A36F7F77090B}" type="presParOf" srcId="{AC61E787-8364-4F86-B73F-5361D513F87B}" destId="{F426BDAE-C304-4E3F-8ACB-918E65DD318B}" srcOrd="7" destOrd="0" presId="urn:microsoft.com/office/officeart/2008/layout/VerticalCurvedList"/>
    <dgm:cxn modelId="{A6C682E2-4450-434E-8D95-672847D435BC}" type="presParOf" srcId="{AC61E787-8364-4F86-B73F-5361D513F87B}" destId="{FE131135-F109-4151-9F7C-E686C29E01C9}" srcOrd="8" destOrd="0" presId="urn:microsoft.com/office/officeart/2008/layout/VerticalCurvedList"/>
    <dgm:cxn modelId="{21F845D6-F66F-4A17-89E0-30FEB6A1EF3E}" type="presParOf" srcId="{FE131135-F109-4151-9F7C-E686C29E01C9}" destId="{8C15E891-79C4-462B-A20B-ECC6C9730911}" srcOrd="0" destOrd="0" presId="urn:microsoft.com/office/officeart/2008/layout/VerticalCurvedList"/>
    <dgm:cxn modelId="{C4DBF2F5-327E-40F2-90AF-5BED1B32AA09}" type="presParOf" srcId="{AC61E787-8364-4F86-B73F-5361D513F87B}" destId="{46448522-D3A0-4A7A-B456-1169730347C1}" srcOrd="9" destOrd="0" presId="urn:microsoft.com/office/officeart/2008/layout/VerticalCurvedList"/>
    <dgm:cxn modelId="{634CE594-6C3F-44FF-A499-3D79458B46DB}" type="presParOf" srcId="{AC61E787-8364-4F86-B73F-5361D513F87B}" destId="{0FBA297B-968D-4D07-B025-26B225B9AAA4}" srcOrd="10" destOrd="0" presId="urn:microsoft.com/office/officeart/2008/layout/VerticalCurvedList"/>
    <dgm:cxn modelId="{36E9BB2B-C492-45EC-9FA9-2EC1199AAB6C}" type="presParOf" srcId="{0FBA297B-968D-4D07-B025-26B225B9AAA4}" destId="{CD9D058C-CF99-4456-9CE1-5AD4FFA771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205BF-5F7A-4E2A-8494-7694ED330EFD}">
      <dsp:nvSpPr>
        <dsp:cNvPr id="0" name=""/>
        <dsp:cNvSpPr/>
      </dsp:nvSpPr>
      <dsp:spPr>
        <a:xfrm>
          <a:off x="-5216174" y="-798944"/>
          <a:ext cx="6211516" cy="6211516"/>
        </a:xfrm>
        <a:prstGeom prst="blockArc">
          <a:avLst>
            <a:gd name="adj1" fmla="val 18900000"/>
            <a:gd name="adj2" fmla="val 2700000"/>
            <a:gd name="adj3" fmla="val 3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96E03-266A-4B78-9FF4-1C18A3D8C04C}">
      <dsp:nvSpPr>
        <dsp:cNvPr id="0" name=""/>
        <dsp:cNvSpPr/>
      </dsp:nvSpPr>
      <dsp:spPr>
        <a:xfrm>
          <a:off x="435327" y="288259"/>
          <a:ext cx="7602347" cy="576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9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Introduction</a:t>
          </a:r>
        </a:p>
      </dsp:txBody>
      <dsp:txXfrm>
        <a:off x="435327" y="288259"/>
        <a:ext cx="7602347" cy="576888"/>
      </dsp:txXfrm>
    </dsp:sp>
    <dsp:sp modelId="{A127FF31-7481-4F7C-8D9C-C8C108E5B789}">
      <dsp:nvSpPr>
        <dsp:cNvPr id="0" name=""/>
        <dsp:cNvSpPr/>
      </dsp:nvSpPr>
      <dsp:spPr>
        <a:xfrm>
          <a:off x="74772" y="216148"/>
          <a:ext cx="721110" cy="721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E6EF9-A194-4D83-AF11-0C8162304194}">
      <dsp:nvSpPr>
        <dsp:cNvPr id="0" name=""/>
        <dsp:cNvSpPr/>
      </dsp:nvSpPr>
      <dsp:spPr>
        <a:xfrm>
          <a:off x="848708" y="1153314"/>
          <a:ext cx="7188966" cy="576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9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Materials</a:t>
          </a:r>
        </a:p>
      </dsp:txBody>
      <dsp:txXfrm>
        <a:off x="848708" y="1153314"/>
        <a:ext cx="7188966" cy="576888"/>
      </dsp:txXfrm>
    </dsp:sp>
    <dsp:sp modelId="{4998920A-00FF-46CC-A6DC-48EACB0C8527}">
      <dsp:nvSpPr>
        <dsp:cNvPr id="0" name=""/>
        <dsp:cNvSpPr/>
      </dsp:nvSpPr>
      <dsp:spPr>
        <a:xfrm>
          <a:off x="488153" y="1081203"/>
          <a:ext cx="721110" cy="721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CD56C-9DAE-4F3C-A491-42C5D47DC5CD}">
      <dsp:nvSpPr>
        <dsp:cNvPr id="0" name=""/>
        <dsp:cNvSpPr/>
      </dsp:nvSpPr>
      <dsp:spPr>
        <a:xfrm>
          <a:off x="975583" y="2018369"/>
          <a:ext cx="7062091" cy="576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9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Methods</a:t>
          </a:r>
        </a:p>
      </dsp:txBody>
      <dsp:txXfrm>
        <a:off x="975583" y="2018369"/>
        <a:ext cx="7062091" cy="576888"/>
      </dsp:txXfrm>
    </dsp:sp>
    <dsp:sp modelId="{F769BB5E-E0BA-449A-9687-508CB33F4796}">
      <dsp:nvSpPr>
        <dsp:cNvPr id="0" name=""/>
        <dsp:cNvSpPr/>
      </dsp:nvSpPr>
      <dsp:spPr>
        <a:xfrm>
          <a:off x="615027" y="1946258"/>
          <a:ext cx="721110" cy="721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6BDAE-C304-4E3F-8ACB-918E65DD318B}">
      <dsp:nvSpPr>
        <dsp:cNvPr id="0" name=""/>
        <dsp:cNvSpPr/>
      </dsp:nvSpPr>
      <dsp:spPr>
        <a:xfrm>
          <a:off x="848708" y="2883425"/>
          <a:ext cx="7188966" cy="576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9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848708" y="2883425"/>
        <a:ext cx="7188966" cy="576888"/>
      </dsp:txXfrm>
    </dsp:sp>
    <dsp:sp modelId="{8C15E891-79C4-462B-A20B-ECC6C9730911}">
      <dsp:nvSpPr>
        <dsp:cNvPr id="0" name=""/>
        <dsp:cNvSpPr/>
      </dsp:nvSpPr>
      <dsp:spPr>
        <a:xfrm>
          <a:off x="488153" y="2811314"/>
          <a:ext cx="721110" cy="721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48522-D3A0-4A7A-B456-1169730347C1}">
      <dsp:nvSpPr>
        <dsp:cNvPr id="0" name=""/>
        <dsp:cNvSpPr/>
      </dsp:nvSpPr>
      <dsp:spPr>
        <a:xfrm>
          <a:off x="435327" y="3748480"/>
          <a:ext cx="7602347" cy="576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9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Discussion</a:t>
          </a:r>
        </a:p>
      </dsp:txBody>
      <dsp:txXfrm>
        <a:off x="435327" y="3748480"/>
        <a:ext cx="7602347" cy="576888"/>
      </dsp:txXfrm>
    </dsp:sp>
    <dsp:sp modelId="{CD9D058C-CF99-4456-9CE1-5AD4FFA77156}">
      <dsp:nvSpPr>
        <dsp:cNvPr id="0" name=""/>
        <dsp:cNvSpPr/>
      </dsp:nvSpPr>
      <dsp:spPr>
        <a:xfrm>
          <a:off x="74772" y="3676369"/>
          <a:ext cx="721110" cy="721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12/19/2024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12/19/2024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 descr="Top border design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 descr="Bottom border design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E37FA-E4B6-41CA-B8B4-637F61CCC1BB}" type="datetime1">
              <a:rPr lang="en-US" smtClean="0"/>
              <a:t>12/19/2024</a:t>
            </a:fld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A783-2484-46B0-935E-887D0CE8EC86}" type="datetime1">
              <a:rPr lang="en-US" smtClean="0"/>
              <a:t>12/19/2024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BF3C-6167-4459-B30B-BA372D69BFC8}" type="datetime1">
              <a:rPr lang="en-US" smtClean="0"/>
              <a:t>12/19/2024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74A1-FE1B-4619-9AB1-28F504502D62}" type="datetime1">
              <a:rPr lang="en-US" smtClean="0"/>
              <a:t>12/19/2024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A30FD3-DE04-40C4-AE67-CBBFDF05F633}" type="datetime1">
              <a:rPr lang="en-US" smtClean="0"/>
              <a:t>12/19/2024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6511-D85D-417D-BD76-8876C76EFBF1}" type="datetime1">
              <a:rPr lang="en-US" smtClean="0"/>
              <a:t>12/19/2024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8795-2A6E-4F6A-B601-174B6539002B}" type="datetime1">
              <a:rPr lang="en-US" smtClean="0"/>
              <a:t>12/19/2024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C88F-3792-48FD-9F83-F21C9150D195}" type="datetime1">
              <a:rPr lang="en-US" smtClean="0"/>
              <a:t>12/19/2024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2A56-B2F6-4094-B0D3-28ED56412C43}" type="datetime1">
              <a:rPr lang="en-US" smtClean="0"/>
              <a:t>12/19/2024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29F-13CB-4F9C-8958-6AEF5CE49B63}" type="datetime1">
              <a:rPr lang="en-US" smtClean="0"/>
              <a:t>12/19/2024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0A5A-F12C-4806-A24F-C1681C64A538}" type="datetime1">
              <a:rPr lang="en-US" smtClean="0"/>
              <a:t>12/19/2024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 descr="Bottom border design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 descr="Top border design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1F2F9EDF-364D-4D8E-ABED-E96EE097A44D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2514911"/>
            <a:ext cx="9296399" cy="1219200"/>
          </a:xfrm>
        </p:spPr>
        <p:txBody>
          <a:bodyPr>
            <a:noAutofit/>
          </a:bodyPr>
          <a:lstStyle/>
          <a:p>
            <a:pPr algn="ctr"/>
            <a:r>
              <a:rPr lang="en-US" sz="3250" dirty="0"/>
              <a:t>Deep Learning Based Lung Image Segmentation</a:t>
            </a:r>
            <a:br>
              <a:rPr lang="en-US" sz="3250" dirty="0"/>
            </a:br>
            <a:r>
              <a:rPr lang="en-US" sz="3250" dirty="0"/>
              <a:t>Using XR-U-Net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4045338-2247-EFA4-B14B-68F15CD4F5E9}"/>
              </a:ext>
            </a:extLst>
          </p:cNvPr>
          <p:cNvSpPr txBox="1">
            <a:spLocks/>
          </p:cNvSpPr>
          <p:nvPr/>
        </p:nvSpPr>
        <p:spPr>
          <a:xfrm>
            <a:off x="1027111" y="4938166"/>
            <a:ext cx="10134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err="1"/>
              <a:t>Sajeeb</a:t>
            </a:r>
            <a:r>
              <a:rPr lang="en-US" sz="1300" dirty="0"/>
              <a:t> Kumar Ray, </a:t>
            </a:r>
            <a:r>
              <a:rPr lang="en-US" sz="1300" dirty="0" err="1"/>
              <a:t>Ariful</a:t>
            </a:r>
            <a:r>
              <a:rPr lang="en-US" sz="1300" dirty="0"/>
              <a:t> Islam, </a:t>
            </a:r>
            <a:r>
              <a:rPr lang="en-US" sz="1300" dirty="0" err="1"/>
              <a:t>Manob</a:t>
            </a:r>
            <a:r>
              <a:rPr lang="en-US" sz="1300" dirty="0"/>
              <a:t> Chandra Chanda, Naima Islam, Md. Anwar Hossain, Mirza A.F.M. </a:t>
            </a:r>
            <a:r>
              <a:rPr lang="en-US" sz="1300" dirty="0" err="1"/>
              <a:t>Rashidul</a:t>
            </a:r>
            <a:r>
              <a:rPr lang="en-US" sz="1300" dirty="0"/>
              <a:t> Hasan and Al Amin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427412" y="6396045"/>
            <a:ext cx="8740690" cy="28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2024 27th International Conference on Computer and Information Technology (ICCIT)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4DCB2-7E26-685F-2345-3E8E4A6F0633}"/>
              </a:ext>
            </a:extLst>
          </p:cNvPr>
          <p:cNvSpPr/>
          <p:nvPr/>
        </p:nvSpPr>
        <p:spPr>
          <a:xfrm>
            <a:off x="1141412" y="5257800"/>
            <a:ext cx="990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38DAE3-6E8A-A938-C823-18CCD53A10E9}"/>
              </a:ext>
            </a:extLst>
          </p:cNvPr>
          <p:cNvGrpSpPr/>
          <p:nvPr/>
        </p:nvGrpSpPr>
        <p:grpSpPr>
          <a:xfrm>
            <a:off x="-1588" y="6223654"/>
            <a:ext cx="533401" cy="634346"/>
            <a:chOff x="753083" y="6223654"/>
            <a:chExt cx="540729" cy="6258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EAA40-1493-92AE-04C2-C5A129C48F98}"/>
                </a:ext>
              </a:extLst>
            </p:cNvPr>
            <p:cNvSpPr/>
            <p:nvPr/>
          </p:nvSpPr>
          <p:spPr>
            <a:xfrm>
              <a:off x="753083" y="6223654"/>
              <a:ext cx="540729" cy="62585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A4C1A7-2948-1C0F-F75D-DA7F1EEA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701" y="6241488"/>
              <a:ext cx="495491" cy="5901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135521A-6EA2-5503-EB77-36E63C38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3" y="6225870"/>
            <a:ext cx="569134" cy="6340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655091-F193-E831-C9E0-C3A890B6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03" y="6249213"/>
            <a:ext cx="2051909" cy="63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FC598-81AC-4941-973C-6034B821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381000"/>
            <a:ext cx="9143538" cy="533400"/>
          </a:xfrm>
        </p:spPr>
        <p:txBody>
          <a:bodyPr/>
          <a:lstStyle/>
          <a:p>
            <a:pPr algn="ctr"/>
            <a:r>
              <a:rPr lang="en-US" b="1" dirty="0"/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9BD1-F5FC-B1BA-4BF6-6C8C449CB9DE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7DDD4-47C1-2169-6135-AF30188C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EB1F7B-B21C-24C5-4EF1-F3C7D8E7C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75" y="1017991"/>
            <a:ext cx="9143538" cy="507714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62E8357-B742-F224-EEBE-6797CD6E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44" y="6426476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DF6FB0-8980-45AF-AF17-3CC65EDCE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6269-C3E6-CF91-E172-2A871EE0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6858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IoU and </a:t>
            </a:r>
            <a:r>
              <a:rPr lang="en-US" b="1" kern="100" dirty="0">
                <a:effectLst/>
                <a:latin typeface="Euphemia "/>
                <a:ea typeface="Calibri" panose="020F0502020204030204" pitchFamily="34" charset="0"/>
                <a:cs typeface="Times New Roman" panose="02020603050405020304" pitchFamily="18" charset="0"/>
              </a:rPr>
              <a:t>Dice Coefficient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60BE3-5169-1499-5A7A-886F8C81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11</a:t>
            </a:fld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60E9E7-E537-1C84-0E8A-AAFE59D30D9B}"/>
                  </a:ext>
                </a:extLst>
              </p:cNvPr>
              <p:cNvSpPr txBox="1"/>
              <p:nvPr/>
            </p:nvSpPr>
            <p:spPr>
              <a:xfrm>
                <a:off x="1522876" y="1524000"/>
                <a:ext cx="9143537" cy="3793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1. IoU (Intersection over Union)</a:t>
                </a:r>
                <a:endParaRPr lang="en-US" sz="1800" kern="100" dirty="0">
                  <a:effectLst/>
                  <a:latin typeface="Euphemia 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The IoU measures the ratio of the overlap area (intersection) to the total area covered by the predicted mask and the ground truth mask (union). It is expressed as: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="1" kern="100" dirty="0"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IoU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kern="100" smtClean="0">
                            <a:effectLst/>
                            <a:latin typeface="Euphemia 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Intersection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Union</m:t>
                        </m:r>
                      </m:den>
                    </m:f>
                  </m:oMath>
                </a14:m>
                <a:endParaRPr lang="en-US" sz="1800" b="1" kern="100" dirty="0">
                  <a:effectLst/>
                  <a:latin typeface="Euphemia 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dirty="0">
                  <a:latin typeface="Euphemia 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b="1" kern="100" dirty="0">
                    <a:effectLst/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2. Dice Coefficient</a:t>
                </a:r>
                <a:endParaRPr lang="en-US" sz="1800" kern="100" dirty="0">
                  <a:effectLst/>
                  <a:latin typeface="Euphemia 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 dirty="0">
                    <a:effectLst/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The Dice Score measures the similarity between the predicted mask and the ground truth mask. It is computed as: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kern="100" dirty="0">
                        <a:latin typeface="Euphemia 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Dice</m:t>
                    </m:r>
                    <m:r>
                      <m:rPr>
                        <m:nor/>
                      </m:rPr>
                      <a:rPr lang="en-US" b="1" kern="100" dirty="0">
                        <a:latin typeface="Euphemia 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kern="100" dirty="0">
                        <a:latin typeface="Euphemia 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Score</m:t>
                    </m:r>
                    <m:r>
                      <m:rPr>
                        <m:nor/>
                      </m:rPr>
                      <a:rPr lang="en-US" b="1" kern="100" dirty="0">
                        <a:latin typeface="Euphemia 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b="1" i="1" kern="10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b="1" i="1" kern="100" dirty="0" smtClean="0">
                            <a:latin typeface="Euphemia 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Intersection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Predicted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Mask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Area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Ground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Truth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Mask</m:t>
                        </m:r>
                        <m:r>
                          <m:rPr>
                            <m:nor/>
                          </m:rPr>
                          <a:rPr lang="en-US" b="1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kern="100" dirty="0">
                            <a:latin typeface="Euphemia 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800" kern="100" dirty="0">
                    <a:effectLst/>
                    <a:latin typeface="Euphemia 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60E9E7-E537-1C84-0E8A-AAFE59D3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76" y="1524000"/>
                <a:ext cx="9143537" cy="3793924"/>
              </a:xfrm>
              <a:prstGeom prst="rect">
                <a:avLst/>
              </a:prstGeom>
              <a:blipFill>
                <a:blip r:embed="rId2"/>
                <a:stretch>
                  <a:fillRect l="-600" t="-1125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2D7C0-DC2F-73EB-BD79-317D722A3906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C78F0A-7DD7-4671-ADDA-59295D2A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05EB6-0BEF-F02F-F789-D0548B572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F5B5-9F36-C134-1E9A-A47EEC49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83" y="457200"/>
            <a:ext cx="9143538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Training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10757-C13B-8EF1-ED05-6F727E0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DF28FB93-0A08-4E7D-8E63-9EFA29F1E093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04107-5481-73C8-FF5A-81F4FBACAC17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D75F3A-7CE4-A3C9-A777-EBD3CE1B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6" y="1291478"/>
            <a:ext cx="11352212" cy="38911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5F7050-2F32-70B6-9F48-352DBCA341ED}"/>
              </a:ext>
            </a:extLst>
          </p:cNvPr>
          <p:cNvSpPr txBox="1"/>
          <p:nvPr/>
        </p:nvSpPr>
        <p:spPr>
          <a:xfrm>
            <a:off x="608012" y="5366023"/>
            <a:ext cx="1135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Figure 1: Training graph, the left side presents the training vs validation dice coefficient curve and the right side presents the training vs validation IoU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graph.</a:t>
            </a:r>
            <a:endParaRPr lang="en-US" sz="2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4D4225D-204F-4F82-8329-4AA6829C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44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BA452-33A3-5206-EA2C-453510652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5C735-4472-8264-19A1-EE62D71FE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FF710-E40B-9C8F-226A-FE8720E7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47080"/>
            <a:ext cx="9143538" cy="403521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75C3D-0889-F1D7-1565-1EE207838CA9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323FB-0D58-783C-1C42-193FA0D4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E8917-983B-345E-1322-8363829CB164}"/>
              </a:ext>
            </a:extLst>
          </p:cNvPr>
          <p:cNvSpPr txBox="1"/>
          <p:nvPr/>
        </p:nvSpPr>
        <p:spPr>
          <a:xfrm>
            <a:off x="1026307" y="540355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Figure 2: Lung CXR images a) input image b) ground truth segment, and c) predicted segment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1F98AF-CA6C-E36F-96C8-F266CF88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7" y="1123900"/>
            <a:ext cx="10896601" cy="358653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6E7D4C-0046-32F9-4940-E2EFDBF03279}"/>
              </a:ext>
            </a:extLst>
          </p:cNvPr>
          <p:cNvSpPr txBox="1"/>
          <p:nvPr/>
        </p:nvSpPr>
        <p:spPr>
          <a:xfrm>
            <a:off x="1674812" y="4860457"/>
            <a:ext cx="55335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2ED78-8C35-D85F-5AC5-1550DDA494C2}"/>
              </a:ext>
            </a:extLst>
          </p:cNvPr>
          <p:cNvSpPr txBox="1"/>
          <p:nvPr/>
        </p:nvSpPr>
        <p:spPr>
          <a:xfrm>
            <a:off x="5779630" y="4872931"/>
            <a:ext cx="55175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0777F-2C6B-9E28-B83D-6088C30575D2}"/>
              </a:ext>
            </a:extLst>
          </p:cNvPr>
          <p:cNvSpPr txBox="1"/>
          <p:nvPr/>
        </p:nvSpPr>
        <p:spPr>
          <a:xfrm>
            <a:off x="9460629" y="4851310"/>
            <a:ext cx="5389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(c)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BB2F1B5-E86E-DF67-FABE-7359F85E2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3" y="6444532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B6A07-E070-C049-6B7E-8DA84A952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A81D-F4A8-E397-6F59-B78B9860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F1304E-6323-E440-90F9-CE52CEDF6B45}"/>
              </a:ext>
            </a:extLst>
          </p:cNvPr>
          <p:cNvSpPr/>
          <p:nvPr/>
        </p:nvSpPr>
        <p:spPr>
          <a:xfrm>
            <a:off x="531809" y="1122244"/>
            <a:ext cx="10896601" cy="4038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CDE89-732B-7AD2-626D-FC8D4894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547080"/>
            <a:ext cx="9143538" cy="403521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6A63-39A2-6611-005F-D30F63D18160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4BE3C-6FE6-C951-ECA9-BFC388B8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3911E-A7C6-F423-CFF2-85362776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3" y="1312744"/>
            <a:ext cx="33528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2F98D-F8AD-65EA-CD31-B235157D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" b="25000"/>
          <a:stretch/>
        </p:blipFill>
        <p:spPr>
          <a:xfrm>
            <a:off x="4166353" y="1312744"/>
            <a:ext cx="3561473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F0B1A8-D26B-830C-D62E-BE6E4F6C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221" y="1317409"/>
            <a:ext cx="3345793" cy="36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CEF4F6-F598-FA00-0349-8106E37AB67B}"/>
              </a:ext>
            </a:extLst>
          </p:cNvPr>
          <p:cNvSpPr txBox="1"/>
          <p:nvPr/>
        </p:nvSpPr>
        <p:spPr>
          <a:xfrm>
            <a:off x="836612" y="5368254"/>
            <a:ext cx="1089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Figure 3: Comparison of segmentation results. The red border indicates the edges of ground truth mask, whereas the blue border indicates the edges of predicted mask.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D67BC79-70B8-20AB-972F-7091D66B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DE914-D4D7-7F8E-1F2C-C1FF0B8E0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2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D4CB-7D2F-3415-9D39-1E079137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8F941-8507-EA2E-DE69-CAD8361C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381000"/>
            <a:ext cx="9143538" cy="6858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Comparative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EAE47-9B70-F22F-5B19-DEF0951C2A9E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EE1D-4125-83D2-3DC6-5A85B283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15</a:t>
            </a:fld>
            <a:endParaRPr lang="en-US" sz="16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6F1F444-21A9-5616-F407-164891628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45293"/>
              </p:ext>
            </p:extLst>
          </p:nvPr>
        </p:nvGraphicFramePr>
        <p:xfrm>
          <a:off x="874713" y="1264255"/>
          <a:ext cx="10401301" cy="460314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34135">
                  <a:extLst>
                    <a:ext uri="{9D8B030D-6E8A-4147-A177-3AD203B41FA5}">
                      <a16:colId xmlns:a16="http://schemas.microsoft.com/office/drawing/2014/main" val="3722025780"/>
                    </a:ext>
                  </a:extLst>
                </a:gridCol>
                <a:gridCol w="3782291">
                  <a:extLst>
                    <a:ext uri="{9D8B030D-6E8A-4147-A177-3AD203B41FA5}">
                      <a16:colId xmlns:a16="http://schemas.microsoft.com/office/drawing/2014/main" val="1364759090"/>
                    </a:ext>
                  </a:extLst>
                </a:gridCol>
                <a:gridCol w="2571958">
                  <a:extLst>
                    <a:ext uri="{9D8B030D-6E8A-4147-A177-3AD203B41FA5}">
                      <a16:colId xmlns:a16="http://schemas.microsoft.com/office/drawing/2014/main" val="797704163"/>
                    </a:ext>
                  </a:extLst>
                </a:gridCol>
                <a:gridCol w="1512917">
                  <a:extLst>
                    <a:ext uri="{9D8B030D-6E8A-4147-A177-3AD203B41FA5}">
                      <a16:colId xmlns:a16="http://schemas.microsoft.com/office/drawing/2014/main" val="4268981523"/>
                    </a:ext>
                  </a:extLst>
                </a:gridCol>
              </a:tblGrid>
              <a:tr h="4681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</a:rPr>
                        <a:t>References</a:t>
                      </a:r>
                      <a:endParaRPr lang="en-US" sz="2000" b="1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575472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Kumar et al. [1]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FCNN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JSRT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97%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1536685"/>
                  </a:ext>
                </a:extLst>
              </a:tr>
              <a:tr h="5838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Boodi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et al. [2]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U-Net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98%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844619"/>
                  </a:ext>
                </a:extLst>
              </a:tr>
              <a:tr h="49763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Pasa et al. [3]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86.6 %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809204"/>
                  </a:ext>
                </a:extLst>
              </a:tr>
              <a:tr h="66570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Mique et al. [4] 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Deep Residual U-Net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specified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specified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929580"/>
                  </a:ext>
                </a:extLst>
              </a:tr>
              <a:tr h="955137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Gite et al. [5]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U-Net++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Montgomery County X-ray Set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98 %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447538"/>
                  </a:ext>
                </a:extLst>
              </a:tr>
              <a:tr h="955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</a:rPr>
                        <a:t>Proposed</a:t>
                      </a:r>
                      <a:endParaRPr lang="en-US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XR-U-Net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Montgomery County X-ray Set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95.7 %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537653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9A2908E5-BD23-8425-CB2C-F0E7BC4A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3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354F04-99FE-82EF-D463-98B47F4E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E281-FEE8-F541-DA6D-EAC389D3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5" y="898555"/>
            <a:ext cx="9143538" cy="320645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49F14-899B-E835-757A-5C760986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34666-FB06-C1FD-7911-B1ED2EE6E7C2}"/>
              </a:ext>
            </a:extLst>
          </p:cNvPr>
          <p:cNvSpPr txBox="1"/>
          <p:nvPr/>
        </p:nvSpPr>
        <p:spPr>
          <a:xfrm>
            <a:off x="1437439" y="1600200"/>
            <a:ext cx="8543173" cy="264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Dataset lacks diversity, limiting model's generalizability.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Study focuses only on two-dimensional segmentation.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Minor discrepancies observed in intricate lung structures.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integration with advanced diagnostic frameworks yet.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1921EE-63B5-7CCF-4D7D-C750C97B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3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2DC94-7394-0FCA-456D-E69B878DC73F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46A3B-D333-0BBD-FD42-99D56DA1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9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9B71D-E5CC-6788-72AA-23AF6CD1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F6B1-F8C6-81F8-9492-7CE60C43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5" y="898555"/>
            <a:ext cx="9143538" cy="424732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6C1DEB-76A2-DB03-B3F7-5D685FD4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2B89E-C595-C11E-6A92-84AC6DD0B0FD}"/>
              </a:ext>
            </a:extLst>
          </p:cNvPr>
          <p:cNvSpPr txBox="1"/>
          <p:nvPr/>
        </p:nvSpPr>
        <p:spPr>
          <a:xfrm>
            <a:off x="1522412" y="1556352"/>
            <a:ext cx="6816097" cy="167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Incorporation of Larger and Diverse Datasets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Assessment of Heart Size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Detection of Cardiomegaly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344F-76B8-C096-74A4-78496879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44" y="6438900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2B2B2-1F6F-98B7-7C3C-FE47FBA1178B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23DDF-6367-C012-779B-0C0A4D38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6F93C-8F51-B7D7-463D-07B83AA2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8C58-EBEB-D467-DD5E-6DF0751A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512430"/>
            <a:ext cx="9143538" cy="6096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References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5C457-FCB1-AD23-4505-2DE2DAC4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BA740-0E57-51A6-58F9-2BCCB38338EF}"/>
              </a:ext>
            </a:extLst>
          </p:cNvPr>
          <p:cNvSpPr txBox="1"/>
          <p:nvPr/>
        </p:nvSpPr>
        <p:spPr>
          <a:xfrm>
            <a:off x="836612" y="1143000"/>
            <a:ext cx="10515600" cy="4979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12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 P. Kumar, P. K. Soni, and L. Raja, "Enhanced Lung Segmentation from Chest X-Ray Images using Attention Based FCNN," International Journal of Intelligent Systems and Applications in Engineering, vol. 12, no. 3, pp. 437–444, 2024.</a:t>
            </a:r>
          </a:p>
          <a:p>
            <a:pPr algn="just">
              <a:spcAft>
                <a:spcPts val="12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>
                <a:effectLst/>
              </a:rPr>
              <a:t>D. </a:t>
            </a:r>
            <a:r>
              <a:rPr lang="en-US" b="0" i="0" dirty="0" err="1">
                <a:effectLst/>
              </a:rPr>
              <a:t>Boodi</a:t>
            </a:r>
            <a:r>
              <a:rPr lang="en-US" b="0" i="0" dirty="0">
                <a:effectLst/>
              </a:rPr>
              <a:t>, N. Sudheer, A. P. </a:t>
            </a:r>
            <a:r>
              <a:rPr lang="en-US" b="0" i="0" dirty="0" err="1">
                <a:effectLst/>
              </a:rPr>
              <a:t>Bidargaddi</a:t>
            </a:r>
            <a:r>
              <a:rPr lang="en-US" b="0" i="0" dirty="0">
                <a:effectLst/>
              </a:rPr>
              <a:t>, S. </a:t>
            </a:r>
            <a:r>
              <a:rPr lang="en-US" b="0" i="0" dirty="0" err="1">
                <a:effectLst/>
              </a:rPr>
              <a:t>Shatagar</a:t>
            </a:r>
            <a:r>
              <a:rPr lang="en-US" b="0" i="0" dirty="0">
                <a:effectLst/>
              </a:rPr>
              <a:t>, and M. </a:t>
            </a:r>
            <a:r>
              <a:rPr lang="en-US" b="0" i="0" dirty="0" err="1">
                <a:effectLst/>
              </a:rPr>
              <a:t>Telkar</a:t>
            </a:r>
            <a:r>
              <a:rPr lang="en-US" b="0" i="0" dirty="0">
                <a:effectLst/>
              </a:rPr>
              <a:t>, "Semantic Segmentation of Computed Tomography Scan of Lungs," 2024 5th International Conference for Emerging Technology (INCET), Belgaum, India, 2024, pp. 1-7, doi:10.1109/INCET61516.2024.10593534.</a:t>
            </a:r>
            <a:r>
              <a:rPr lang="en-US" dirty="0"/>
              <a:t> </a:t>
            </a: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Aft>
                <a:spcPts val="12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n-US" b="0" i="0" dirty="0">
                <a:effectLst/>
              </a:rPr>
              <a:t>F. Pasa et al., "Efficient Deep Network Architectures for Fast Chest </a:t>
            </a:r>
            <a:r>
              <a:rPr lang="en-US" b="0" i="0" dirty="0" err="1">
                <a:effectLst/>
              </a:rPr>
              <a:t>XRay</a:t>
            </a:r>
            <a:r>
              <a:rPr lang="en-US" b="0" i="0" dirty="0">
                <a:effectLst/>
              </a:rPr>
              <a:t> Tuberculosis Screening and Visualization," Scientific Reports, vol. 9, no. 1, p. 6268, Apr. 2019. </a:t>
            </a:r>
            <a:r>
              <a:rPr lang="en-US" b="0" i="0" dirty="0" err="1">
                <a:effectLst/>
              </a:rPr>
              <a:t>doi</a:t>
            </a:r>
            <a:r>
              <a:rPr lang="en-US" b="0" i="0" dirty="0">
                <a:effectLst/>
              </a:rPr>
              <a:t>: 10.1038/s41598-019-42557-4.</a:t>
            </a:r>
            <a:r>
              <a:rPr lang="en-US" dirty="0"/>
              <a:t> </a:t>
            </a: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b="0" i="0" dirty="0">
                <a:effectLst/>
              </a:rPr>
              <a:t>E. Mique and A. </a:t>
            </a:r>
            <a:r>
              <a:rPr lang="en-US" b="0" i="0" dirty="0" err="1">
                <a:effectLst/>
              </a:rPr>
              <a:t>Malicdem</a:t>
            </a:r>
            <a:r>
              <a:rPr lang="en-US" b="0" i="0" dirty="0">
                <a:effectLst/>
              </a:rPr>
              <a:t>, "Deep Residual U-Net Based Lung Image Segmentation for Lung Disease Detection," IOP Conference Series: Materials Science and Engineering, vol. 803, no. 1, p. 012004, Apr. 2020. </a:t>
            </a:r>
            <a:r>
              <a:rPr lang="en-US" b="0" i="0" dirty="0" err="1">
                <a:effectLst/>
              </a:rPr>
              <a:t>doi</a:t>
            </a:r>
            <a:r>
              <a:rPr lang="en-US" b="0" i="0" dirty="0">
                <a:effectLst/>
              </a:rPr>
              <a:t>: 10.1088/1757-899X/803/1/012004.</a:t>
            </a:r>
            <a:endParaRPr lang="en-US" dirty="0"/>
          </a:p>
          <a:p>
            <a:pPr algn="just">
              <a:spcAft>
                <a:spcPts val="1200"/>
              </a:spcAf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US" b="0" i="0" dirty="0">
                <a:effectLst/>
              </a:rPr>
              <a:t>S. Gite, A. Mishra, and K. Kotecha, "Enhanced lung image segmentation using deep learning," Neural Computing and Applications, vol. 35, pp. 22839–22853, 2023. </a:t>
            </a:r>
            <a:r>
              <a:rPr lang="en-US" b="0" i="0" dirty="0" err="1">
                <a:effectLst/>
              </a:rPr>
              <a:t>doi</a:t>
            </a:r>
            <a:r>
              <a:rPr lang="en-US" b="0" i="0" dirty="0">
                <a:effectLst/>
              </a:rPr>
              <a:t>: 10.1007/s00521- 021-06719-8</a:t>
            </a:r>
            <a:r>
              <a:rPr lang="en-US" dirty="0"/>
              <a:t> </a:t>
            </a: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7EB06-B139-DA08-C9E1-68E327CE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03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17F03-EAE7-7EB0-8907-AD91F56C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7D42A-6753-7C71-F744-7BF2769C2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481" y="1840006"/>
            <a:ext cx="5653861" cy="31779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C4486C-7E7F-188C-9821-2A9B11EF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C2A31-9C68-CF07-5077-B1E56BAB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03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E873-2583-455D-169F-10347D2B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5" y="601152"/>
            <a:ext cx="9143538" cy="609600"/>
          </a:xfrm>
        </p:spPr>
        <p:txBody>
          <a:bodyPr/>
          <a:lstStyle/>
          <a:p>
            <a:pPr algn="ctr"/>
            <a:r>
              <a:rPr lang="en-US" b="1" dirty="0"/>
              <a:t>Table of Contents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294A89-DF7E-CACF-1235-5542A0D5E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53605"/>
              </p:ext>
            </p:extLst>
          </p:nvPr>
        </p:nvGraphicFramePr>
        <p:xfrm>
          <a:off x="2043641" y="1441580"/>
          <a:ext cx="8101542" cy="4613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3F461-D32C-DF39-D140-64E08D59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1B9B55C-2891-C7BD-6C90-6DA9DFF8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E64C8-08C8-1225-7791-5EAB6768F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824F8-95E7-9961-6AFF-D77D4448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075-E2B0-398A-4653-37BD7566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678032"/>
            <a:ext cx="9143538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Lung Image Segmentation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1B437-B75A-8C68-8EA5-CE2C45556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1012" y="1524001"/>
            <a:ext cx="9143538" cy="121920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־"/>
            </a:pPr>
            <a:r>
              <a:rPr lang="en-US" dirty="0"/>
              <a:t>Lung image segmentation is the process of separating the lung area from medical images like X-rays or CT scans to help doctors understand and treat lung problems.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DAB65-AE0C-3C59-1C23-06E23EFDDEEB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DB155-9F7F-C89E-3A4F-EA30FA2B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4D48B38-DEE7-1AF5-0EB5-316284CC7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8C87C-5797-5F68-7D69-A64B69776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1E7FD-807B-DD71-3B2C-076EF07A0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67136" b="12147"/>
          <a:stretch/>
        </p:blipFill>
        <p:spPr>
          <a:xfrm>
            <a:off x="1903412" y="2912457"/>
            <a:ext cx="3505200" cy="308624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44655-06FE-5A93-F78D-6A681D6CA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7" r="1969" b="22392"/>
          <a:stretch/>
        </p:blipFill>
        <p:spPr>
          <a:xfrm>
            <a:off x="7794212" y="3071010"/>
            <a:ext cx="2971800" cy="272634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D3760E-460D-EE04-A19E-59189E313751}"/>
              </a:ext>
            </a:extLst>
          </p:cNvPr>
          <p:cNvCxnSpPr/>
          <p:nvPr/>
        </p:nvCxnSpPr>
        <p:spPr>
          <a:xfrm>
            <a:off x="5561012" y="4455581"/>
            <a:ext cx="2028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79B5FF-3034-27E4-53F1-EB43FA1805B1}"/>
              </a:ext>
            </a:extLst>
          </p:cNvPr>
          <p:cNvSpPr txBox="1"/>
          <p:nvPr/>
        </p:nvSpPr>
        <p:spPr>
          <a:xfrm>
            <a:off x="5637212" y="4050268"/>
            <a:ext cx="18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727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E71D-239F-7A0A-E276-600E352A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70CA-82F6-9246-EC53-236C2289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678032"/>
            <a:ext cx="9143538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X-Ray and U-Net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437D5-513D-1EC7-3DED-55435BB25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1012" y="1600200"/>
            <a:ext cx="9143538" cy="408892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־"/>
            </a:pPr>
            <a:r>
              <a:rPr lang="en-US" dirty="0"/>
              <a:t>X-ray imaging is widely used and affordable globally.</a:t>
            </a:r>
          </a:p>
          <a:p>
            <a:pPr algn="just">
              <a:buFont typeface="Arial" panose="020B0604020202020204" pitchFamily="34" charset="0"/>
              <a:buChar char="־"/>
            </a:pPr>
            <a:r>
              <a:rPr lang="en-US" dirty="0"/>
              <a:t>Chest X-rays crucial for identifying various lung conditions.</a:t>
            </a:r>
          </a:p>
          <a:p>
            <a:pPr algn="just">
              <a:buFont typeface="Arial" panose="020B0604020202020204" pitchFamily="34" charset="0"/>
              <a:buChar char="־"/>
            </a:pPr>
            <a:r>
              <a:rPr lang="en-US" dirty="0"/>
              <a:t>Over one-third of medical imaging involves chest X-rays.</a:t>
            </a:r>
          </a:p>
          <a:p>
            <a:pPr algn="just">
              <a:buFont typeface="Arial" panose="020B0604020202020204" pitchFamily="34" charset="0"/>
              <a:buChar char="־"/>
            </a:pPr>
            <a:r>
              <a:rPr lang="en-US" dirty="0"/>
              <a:t>U-Net excels in precise segmentation using skip connections.</a:t>
            </a:r>
          </a:p>
          <a:p>
            <a:pPr algn="just">
              <a:buFont typeface="Arial" panose="020B0604020202020204" pitchFamily="34" charset="0"/>
              <a:buChar char="־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F5AF7-F552-B3AB-01E2-4D172351FECC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12DA-1F8F-0954-042F-503FE188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2639846-4D88-5371-24D7-8CEEA6B7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709F3-5460-723B-89D1-2514A01D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838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Our Contributions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27212" y="1786247"/>
            <a:ext cx="9143538" cy="28619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־"/>
            </a:pPr>
            <a:r>
              <a:rPr lang="en-US" dirty="0"/>
              <a:t>Designed a XR-U-Net with five-layers of encoder-decoder structure.</a:t>
            </a:r>
          </a:p>
          <a:p>
            <a:pPr>
              <a:buFont typeface="Arial" panose="020B0604020202020204" pitchFamily="34" charset="0"/>
              <a:buChar char="־"/>
            </a:pPr>
            <a:r>
              <a:rPr lang="en-US" dirty="0"/>
              <a:t>Eliminated preprocessing to streamline segmentation workflow.</a:t>
            </a:r>
          </a:p>
          <a:p>
            <a:pPr>
              <a:buFont typeface="Arial" panose="020B0604020202020204" pitchFamily="34" charset="0"/>
              <a:buChar char="־"/>
            </a:pPr>
            <a:r>
              <a:rPr lang="en-US" dirty="0"/>
              <a:t>Conducted visual evaluations of segmented image results.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5E1DD-E831-0BC0-C83D-78AFBD48BCA3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DFFE4-31AC-99CA-99EC-DB8330C2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5</a:t>
            </a:fld>
            <a:endParaRPr lang="en-US" sz="16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12CE836-BE3D-C241-1E61-E87D90C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862CD-BA0B-1153-78FD-1299BCF8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DCC5-5F6A-A67C-9A57-6E56E690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94C0E6-BD17-8358-128F-8A387FC65A62}"/>
              </a:ext>
            </a:extLst>
          </p:cNvPr>
          <p:cNvSpPr/>
          <p:nvPr/>
        </p:nvSpPr>
        <p:spPr>
          <a:xfrm>
            <a:off x="150812" y="533400"/>
            <a:ext cx="6096000" cy="547936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08F9C-D972-BAA7-EA36-26118FC0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DF28FB93-0A08-4E7D-8E63-9EFA29F1E093}" type="slidenum">
              <a:rPr lang="en-US" sz="1600" smtClean="0"/>
              <a:pPr/>
              <a:t>6</a:t>
            </a:fld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BF659-8F50-506F-BE06-C7C7F8D7CEC4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Materials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AB60DD-08B4-B795-4094-E1A4463104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282" y="720499"/>
            <a:ext cx="2804129" cy="2463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A2DA4-01A0-7475-2152-C1055D1922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" y="720499"/>
            <a:ext cx="2682268" cy="24888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01C50C-A1A8-11F4-F12B-8DACE86730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84" y="3378573"/>
            <a:ext cx="2709229" cy="2488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37D87B-4DF1-F1A2-36EA-09A6BB300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282" y="3378573"/>
            <a:ext cx="2831089" cy="24888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299573-ABFE-3DAF-7775-DB368199CB2E}"/>
              </a:ext>
            </a:extLst>
          </p:cNvPr>
          <p:cNvSpPr txBox="1"/>
          <p:nvPr/>
        </p:nvSpPr>
        <p:spPr>
          <a:xfrm>
            <a:off x="6566881" y="1287924"/>
            <a:ext cx="5120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Source</a:t>
            </a:r>
            <a:r>
              <a:rPr lang="en-US" sz="2000" dirty="0"/>
              <a:t>: X-ray images were obtained from the tuberculosis control program of the Department of Health and Human Services, Montgomery County, MD, USA.</a:t>
            </a:r>
          </a:p>
          <a:p>
            <a:pPr algn="just">
              <a:lnSpc>
                <a:spcPct val="90000"/>
              </a:lnSpc>
            </a:pPr>
            <a:endParaRPr lang="en-US" sz="2000" dirty="0"/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Total Images</a:t>
            </a:r>
            <a:r>
              <a:rPr lang="en-US" sz="2000" dirty="0"/>
              <a:t>: The dataset consists of 138 posterior-anterior X-rays.</a:t>
            </a:r>
          </a:p>
          <a:p>
            <a:pPr algn="just">
              <a:lnSpc>
                <a:spcPct val="90000"/>
              </a:lnSpc>
            </a:pPr>
            <a:endParaRPr lang="en-US" sz="2000" dirty="0"/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Normal Cases</a:t>
            </a:r>
            <a:r>
              <a:rPr lang="en-US" sz="2000" dirty="0"/>
              <a:t>: 80 X-rays in the dataset are normal.</a:t>
            </a:r>
          </a:p>
          <a:p>
            <a:pPr algn="just">
              <a:lnSpc>
                <a:spcPct val="90000"/>
              </a:lnSpc>
            </a:pPr>
            <a:endParaRPr lang="en-US" sz="2000" dirty="0"/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Abnormal Cases</a:t>
            </a:r>
            <a:r>
              <a:rPr lang="en-US" sz="2000" dirty="0"/>
              <a:t>: 58 X-rays show manifestations of tuberculosis.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08A277B1-3BF0-D574-5BB1-E2726111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2434B7-4339-1345-FED2-0E41ED0CF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BA566F-1F69-758F-21B4-5D9968B9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412" y="525852"/>
            <a:ext cx="3810002" cy="5409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Dataset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7244-C471-DDD2-B859-321EF38B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990600"/>
            <a:ext cx="9143538" cy="990600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sz="3600" b="1" dirty="0"/>
              <a:t>X-Ray Method</a:t>
            </a:r>
            <a:br>
              <a:rPr lang="en-US" b="1" dirty="0"/>
            </a:br>
            <a:br>
              <a:rPr lang="en-US" b="1" dirty="0"/>
            </a:b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0B024-C1AE-10FE-0480-C11A17DC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8972F-1FF6-FB7F-05B5-8DB6C1AD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32" y="1524000"/>
            <a:ext cx="5082980" cy="444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95F81-28EE-6336-DA6A-99A2D2DD62EA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Materials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E942B3-4B4B-A2E1-448E-A94D89681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1BA47-A7B3-3F31-BE4A-29C504043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13619-265A-FE0C-0EFA-88F56842A565}"/>
              </a:ext>
            </a:extLst>
          </p:cNvPr>
          <p:cNvSpPr txBox="1"/>
          <p:nvPr/>
        </p:nvSpPr>
        <p:spPr>
          <a:xfrm>
            <a:off x="1141412" y="1600200"/>
            <a:ext cx="4572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- Posterior Anterior projection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76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087A2-5D57-437B-ABFD-876FD1BD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FFD6-00E8-4E23-06B8-E72361E7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643" y="356695"/>
            <a:ext cx="9143538" cy="63390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Workflow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038E3-9337-47B6-3C70-07D90CC9E65E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F317-0700-008D-B317-D0477EF1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E6389-9D47-9138-9237-B81C931E50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208793"/>
            <a:ext cx="7293282" cy="485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F1FFA47-85E3-52B8-572E-29A7851B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44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DFD46-7126-4514-E878-E2EFDD56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70E0-098D-BAF0-8183-39920B9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600F-F49A-692C-2B39-2392B821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643" y="661495"/>
            <a:ext cx="9143538" cy="63390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Dataset </a:t>
            </a:r>
            <a:r>
              <a:rPr lang="en-US" sz="3600" b="1" dirty="0" err="1"/>
              <a:t>Spliting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F936C-CF6A-1773-8C75-BE47563B2A18}"/>
              </a:ext>
            </a:extLst>
          </p:cNvPr>
          <p:cNvSpPr txBox="1"/>
          <p:nvPr/>
        </p:nvSpPr>
        <p:spPr>
          <a:xfrm>
            <a:off x="227012" y="6400800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849C0-8B84-D648-5346-B6327738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DE52A55-54A6-0F9E-8062-B189F099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344" y="6440665"/>
            <a:ext cx="205190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CC213-9239-60A9-CBF0-CFA5006A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2" y="6400800"/>
            <a:ext cx="4104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D5DF6-AB96-1CF7-BE21-2C9A88F2604C}"/>
              </a:ext>
            </a:extLst>
          </p:cNvPr>
          <p:cNvSpPr txBox="1"/>
          <p:nvPr/>
        </p:nvSpPr>
        <p:spPr>
          <a:xfrm>
            <a:off x="1522643" y="1750874"/>
            <a:ext cx="7162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- Train dataset contains 112 images.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- Validation dataset contains 13 images.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- Test dataset contains 13 images.</a:t>
            </a:r>
          </a:p>
        </p:txBody>
      </p:sp>
    </p:spTree>
    <p:extLst>
      <p:ext uri="{BB962C8B-B14F-4D97-AF65-F5344CB8AC3E}">
        <p14:creationId xmlns:p14="http://schemas.microsoft.com/office/powerpoint/2010/main" val="313046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 Border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riped black border presentation (widescreen).potx" id="{96522838-024F-4A04-A543-9EF396F770C0}" vid="{BD969DAD-256A-4182-ABA2-1577ED7D3144}"/>
    </a:ext>
  </a:extLst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Striped black border presentation (widescreen)</Template>
  <TotalTime>3872</TotalTime>
  <Words>851</Words>
  <Application>Microsoft Office PowerPoint</Application>
  <PresentationFormat>Custom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Cambria Math</vt:lpstr>
      <vt:lpstr>Euphemia</vt:lpstr>
      <vt:lpstr>Euphemia </vt:lpstr>
      <vt:lpstr>Striped Border 16x9</vt:lpstr>
      <vt:lpstr>Deep Learning Based Lung Image Segmentation Using XR-U-Net</vt:lpstr>
      <vt:lpstr>Table of Contents</vt:lpstr>
      <vt:lpstr>Lung Image Segmentation</vt:lpstr>
      <vt:lpstr>X-Ray and U-Net</vt:lpstr>
      <vt:lpstr>Our Contributions</vt:lpstr>
      <vt:lpstr>Dataset</vt:lpstr>
      <vt:lpstr>    X-Ray Method  </vt:lpstr>
      <vt:lpstr>Workflow diagram</vt:lpstr>
      <vt:lpstr>Dataset Spliting</vt:lpstr>
      <vt:lpstr>System Architecture</vt:lpstr>
      <vt:lpstr>IoU and Dice Coefficient</vt:lpstr>
      <vt:lpstr>Training Curves</vt:lpstr>
      <vt:lpstr>Evaluation</vt:lpstr>
      <vt:lpstr>Evaluation</vt:lpstr>
      <vt:lpstr>Comparative study</vt:lpstr>
      <vt:lpstr>Limitations</vt:lpstr>
      <vt:lpstr>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Sajeeb Kumar Ray</dc:creator>
  <cp:lastModifiedBy>Sajeeb Kumar Ray</cp:lastModifiedBy>
  <cp:revision>56</cp:revision>
  <dcterms:created xsi:type="dcterms:W3CDTF">2024-12-03T17:11:48Z</dcterms:created>
  <dcterms:modified xsi:type="dcterms:W3CDTF">2024-12-20T19:17:33Z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